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5c91b86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5c91b86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072554a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072554a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072554a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072554a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072554aa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072554aa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1228ec7b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1228ec7b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1228ec7b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1228ec7b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5528b8c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5528b8c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5528b8c4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5528b8c4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1228ec7b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1228ec7b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072554a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072554a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47a85d0e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d47a85d0e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47a85d0e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47a85d0e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47a85d0e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47a85d0e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47a85d0e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47a85d0e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47a85d0e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47a85d0e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549b0713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549b071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 experience may relate to region geography, maybe?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26.png"/><Relationship Id="rId6"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gif"/><Relationship Id="rId4" Type="http://schemas.openxmlformats.org/officeDocument/2006/relationships/image" Target="../media/image11.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gif"/><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gif"/><Relationship Id="rId4" Type="http://schemas.openxmlformats.org/officeDocument/2006/relationships/image" Target="../media/image14.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4022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Jenny A. &amp; Chrissy B.</a:t>
            </a:r>
            <a:endParaRPr/>
          </a:p>
        </p:txBody>
      </p:sp>
      <p:pic>
        <p:nvPicPr>
          <p:cNvPr id="55" name="Google Shape;55;p13"/>
          <p:cNvPicPr preferRelativeResize="0"/>
          <p:nvPr/>
        </p:nvPicPr>
        <p:blipFill>
          <a:blip r:embed="rId3">
            <a:alphaModFix/>
          </a:blip>
          <a:stretch>
            <a:fillRect/>
          </a:stretch>
        </p:blipFill>
        <p:spPr>
          <a:xfrm>
            <a:off x="1846500" y="0"/>
            <a:ext cx="5451000" cy="2207650"/>
          </a:xfrm>
          <a:prstGeom prst="rect">
            <a:avLst/>
          </a:prstGeom>
          <a:noFill/>
          <a:ln>
            <a:noFill/>
          </a:ln>
        </p:spPr>
      </p:pic>
      <p:pic>
        <p:nvPicPr>
          <p:cNvPr id="56" name="Google Shape;56;p13"/>
          <p:cNvPicPr preferRelativeResize="0"/>
          <p:nvPr/>
        </p:nvPicPr>
        <p:blipFill>
          <a:blip r:embed="rId4">
            <a:alphaModFix/>
          </a:blip>
          <a:stretch>
            <a:fillRect/>
          </a:stretch>
        </p:blipFill>
        <p:spPr>
          <a:xfrm>
            <a:off x="936000" y="1989250"/>
            <a:ext cx="7271999" cy="165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90600" y="292625"/>
            <a:ext cx="8938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420"/>
              <a:t>A visual representation of how base XP varies with generation</a:t>
            </a:r>
            <a:endParaRPr sz="2420"/>
          </a:p>
        </p:txBody>
      </p:sp>
      <p:sp>
        <p:nvSpPr>
          <p:cNvPr id="127" name="Google Shape;127;p22"/>
          <p:cNvSpPr txBox="1"/>
          <p:nvPr>
            <p:ph idx="1" type="body"/>
          </p:nvPr>
        </p:nvSpPr>
        <p:spPr>
          <a:xfrm>
            <a:off x="311700" y="1152475"/>
            <a:ext cx="37950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Gen. 4 &amp; 8 stand out</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Possible Gen. 5, 6, 8 are different but maybe not statistically so</a:t>
            </a:r>
            <a:endParaRPr/>
          </a:p>
          <a:p>
            <a:pPr indent="0" lvl="0" marL="457200" rtl="0" algn="l">
              <a:spcBef>
                <a:spcPts val="1200"/>
              </a:spcBef>
              <a:spcAft>
                <a:spcPts val="0"/>
              </a:spcAft>
              <a:buNone/>
            </a:pPr>
            <a:r>
              <a:t/>
            </a:r>
            <a:endParaRPr/>
          </a:p>
          <a:p>
            <a:pPr indent="-334327" lvl="0" marL="457200" rtl="0" algn="l">
              <a:spcBef>
                <a:spcPts val="1200"/>
              </a:spcBef>
              <a:spcAft>
                <a:spcPts val="0"/>
              </a:spcAft>
              <a:buSzPct val="100000"/>
              <a:buChar char="●"/>
            </a:pPr>
            <a:r>
              <a:rPr lang="en"/>
              <a:t>Future work could include more detailed statistical analysis and pulling additional data to relate variations to in game factors such as habitat variability by region</a:t>
            </a:r>
            <a:endParaRPr/>
          </a:p>
        </p:txBody>
      </p:sp>
      <p:pic>
        <p:nvPicPr>
          <p:cNvPr id="128" name="Google Shape;128;p22"/>
          <p:cNvPicPr preferRelativeResize="0"/>
          <p:nvPr/>
        </p:nvPicPr>
        <p:blipFill>
          <a:blip r:embed="rId3">
            <a:alphaModFix/>
          </a:blip>
          <a:stretch>
            <a:fillRect/>
          </a:stretch>
        </p:blipFill>
        <p:spPr>
          <a:xfrm>
            <a:off x="3957002" y="1152475"/>
            <a:ext cx="4885348"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125" y="50325"/>
            <a:ext cx="9144000" cy="9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120"/>
              <a:t>Investigating the relationships between various Pokemon attributes &amp; stats:</a:t>
            </a:r>
            <a:endParaRPr sz="2120"/>
          </a:p>
          <a:p>
            <a:pPr indent="0" lvl="0" marL="0" rtl="0" algn="ctr">
              <a:spcBef>
                <a:spcPts val="0"/>
              </a:spcBef>
              <a:spcAft>
                <a:spcPts val="0"/>
              </a:spcAft>
              <a:buSzPts val="990"/>
              <a:buNone/>
            </a:pPr>
            <a:r>
              <a:rPr lang="en" sz="2120"/>
              <a:t>Height vs. Weight</a:t>
            </a:r>
            <a:endParaRPr sz="2120"/>
          </a:p>
        </p:txBody>
      </p:sp>
      <p:pic>
        <p:nvPicPr>
          <p:cNvPr id="134" name="Google Shape;134;p23"/>
          <p:cNvPicPr preferRelativeResize="0"/>
          <p:nvPr/>
        </p:nvPicPr>
        <p:blipFill rotWithShape="1">
          <a:blip r:embed="rId3">
            <a:alphaModFix/>
          </a:blip>
          <a:srcRect b="5231" l="3541" r="3252" t="0"/>
          <a:stretch/>
        </p:blipFill>
        <p:spPr>
          <a:xfrm>
            <a:off x="372425" y="1170125"/>
            <a:ext cx="5797750" cy="3621076"/>
          </a:xfrm>
          <a:prstGeom prst="rect">
            <a:avLst/>
          </a:prstGeom>
          <a:noFill/>
          <a:ln>
            <a:noFill/>
          </a:ln>
        </p:spPr>
      </p:pic>
      <p:sp>
        <p:nvSpPr>
          <p:cNvPr id="135" name="Google Shape;135;p23"/>
          <p:cNvSpPr txBox="1"/>
          <p:nvPr/>
        </p:nvSpPr>
        <p:spPr>
          <a:xfrm>
            <a:off x="6230575" y="1810825"/>
            <a:ext cx="2687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Weak positive correlation between Pokemon height and weight (r = 0.64)</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One of the strongest correlations of the parameters we investigated</a:t>
            </a:r>
            <a:endParaRPr/>
          </a:p>
          <a:p>
            <a:pPr indent="0" lvl="0" marL="45720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294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120"/>
              <a:t>Investigating the relationships between various Pokemon attributes &amp; stats: </a:t>
            </a:r>
            <a:endParaRPr sz="2120"/>
          </a:p>
          <a:p>
            <a:pPr indent="0" lvl="0" marL="0" rtl="0" algn="ctr">
              <a:spcBef>
                <a:spcPts val="0"/>
              </a:spcBef>
              <a:spcAft>
                <a:spcPts val="0"/>
              </a:spcAft>
              <a:buClr>
                <a:schemeClr val="dk1"/>
              </a:buClr>
              <a:buSzPct val="46698"/>
              <a:buFont typeface="Arial"/>
              <a:buNone/>
            </a:pPr>
            <a:r>
              <a:rPr lang="en" sz="2120"/>
              <a:t>A few representative examples</a:t>
            </a:r>
            <a:endParaRPr sz="2120"/>
          </a:p>
        </p:txBody>
      </p:sp>
      <p:pic>
        <p:nvPicPr>
          <p:cNvPr id="141" name="Google Shape;141;p24"/>
          <p:cNvPicPr preferRelativeResize="0"/>
          <p:nvPr/>
        </p:nvPicPr>
        <p:blipFill>
          <a:blip r:embed="rId3">
            <a:alphaModFix/>
          </a:blip>
          <a:stretch>
            <a:fillRect/>
          </a:stretch>
        </p:blipFill>
        <p:spPr>
          <a:xfrm>
            <a:off x="473825" y="694200"/>
            <a:ext cx="3592676" cy="2275075"/>
          </a:xfrm>
          <a:prstGeom prst="rect">
            <a:avLst/>
          </a:prstGeom>
          <a:noFill/>
          <a:ln>
            <a:noFill/>
          </a:ln>
        </p:spPr>
      </p:pic>
      <p:pic>
        <p:nvPicPr>
          <p:cNvPr id="142" name="Google Shape;142;p24"/>
          <p:cNvPicPr preferRelativeResize="0"/>
          <p:nvPr/>
        </p:nvPicPr>
        <p:blipFill>
          <a:blip r:embed="rId4">
            <a:alphaModFix/>
          </a:blip>
          <a:stretch>
            <a:fillRect/>
          </a:stretch>
        </p:blipFill>
        <p:spPr>
          <a:xfrm>
            <a:off x="5161975" y="701913"/>
            <a:ext cx="3309600" cy="2259644"/>
          </a:xfrm>
          <a:prstGeom prst="rect">
            <a:avLst/>
          </a:prstGeom>
          <a:noFill/>
          <a:ln>
            <a:noFill/>
          </a:ln>
        </p:spPr>
      </p:pic>
      <p:pic>
        <p:nvPicPr>
          <p:cNvPr id="143" name="Google Shape;143;p24"/>
          <p:cNvPicPr preferRelativeResize="0"/>
          <p:nvPr/>
        </p:nvPicPr>
        <p:blipFill>
          <a:blip r:embed="rId5">
            <a:alphaModFix/>
          </a:blip>
          <a:stretch>
            <a:fillRect/>
          </a:stretch>
        </p:blipFill>
        <p:spPr>
          <a:xfrm>
            <a:off x="5022725" y="2821825"/>
            <a:ext cx="3448849" cy="2322700"/>
          </a:xfrm>
          <a:prstGeom prst="rect">
            <a:avLst/>
          </a:prstGeom>
          <a:noFill/>
          <a:ln>
            <a:noFill/>
          </a:ln>
        </p:spPr>
      </p:pic>
      <p:pic>
        <p:nvPicPr>
          <p:cNvPr id="144" name="Google Shape;144;p24"/>
          <p:cNvPicPr preferRelativeResize="0"/>
          <p:nvPr/>
        </p:nvPicPr>
        <p:blipFill>
          <a:blip r:embed="rId6">
            <a:alphaModFix/>
          </a:blip>
          <a:stretch>
            <a:fillRect/>
          </a:stretch>
        </p:blipFill>
        <p:spPr>
          <a:xfrm>
            <a:off x="662697" y="2909963"/>
            <a:ext cx="3309599" cy="223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0" y="9272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120"/>
              <a:t>Investigating the relationships between various Pokemon attributes &amp; stats:</a:t>
            </a:r>
            <a:endParaRPr sz="2120"/>
          </a:p>
          <a:p>
            <a:pPr indent="0" lvl="0" marL="0" rtl="0" algn="ctr">
              <a:spcBef>
                <a:spcPts val="0"/>
              </a:spcBef>
              <a:spcAft>
                <a:spcPts val="0"/>
              </a:spcAft>
              <a:buClr>
                <a:schemeClr val="dk1"/>
              </a:buClr>
              <a:buSzPts val="990"/>
              <a:buFont typeface="Arial"/>
              <a:buNone/>
            </a:pPr>
            <a:r>
              <a:rPr lang="en" sz="2120"/>
              <a:t>Interesting patterns in Base XP</a:t>
            </a:r>
            <a:endParaRPr sz="2120"/>
          </a:p>
        </p:txBody>
      </p:sp>
      <p:pic>
        <p:nvPicPr>
          <p:cNvPr id="150" name="Google Shape;150;p25"/>
          <p:cNvPicPr preferRelativeResize="0"/>
          <p:nvPr/>
        </p:nvPicPr>
        <p:blipFill>
          <a:blip r:embed="rId3">
            <a:alphaModFix/>
          </a:blip>
          <a:stretch>
            <a:fillRect/>
          </a:stretch>
        </p:blipFill>
        <p:spPr>
          <a:xfrm>
            <a:off x="-152400" y="1338725"/>
            <a:ext cx="4576426" cy="3118900"/>
          </a:xfrm>
          <a:prstGeom prst="rect">
            <a:avLst/>
          </a:prstGeom>
          <a:noFill/>
          <a:ln>
            <a:noFill/>
          </a:ln>
        </p:spPr>
      </p:pic>
      <p:pic>
        <p:nvPicPr>
          <p:cNvPr id="151" name="Google Shape;151;p25"/>
          <p:cNvPicPr preferRelativeResize="0"/>
          <p:nvPr/>
        </p:nvPicPr>
        <p:blipFill>
          <a:blip r:embed="rId4">
            <a:alphaModFix/>
          </a:blip>
          <a:stretch>
            <a:fillRect/>
          </a:stretch>
        </p:blipFill>
        <p:spPr>
          <a:xfrm>
            <a:off x="4025600" y="1278350"/>
            <a:ext cx="5184676" cy="3271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0" y="0"/>
            <a:ext cx="9144000" cy="418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SzPts val="990"/>
              <a:buNone/>
            </a:pPr>
            <a:r>
              <a:rPr lang="en" sz="1520">
                <a:solidFill>
                  <a:schemeClr val="dk2"/>
                </a:solidFill>
              </a:rPr>
              <a:t>Does Pokemon type impact attributes (height, weight) and base statistics (hp, xp, attack, defense, etc)? </a:t>
            </a:r>
            <a:endParaRPr sz="1520"/>
          </a:p>
        </p:txBody>
      </p:sp>
      <p:pic>
        <p:nvPicPr>
          <p:cNvPr id="157" name="Google Shape;157;p26"/>
          <p:cNvPicPr preferRelativeResize="0"/>
          <p:nvPr/>
        </p:nvPicPr>
        <p:blipFill>
          <a:blip r:embed="rId3">
            <a:alphaModFix/>
          </a:blip>
          <a:stretch>
            <a:fillRect/>
          </a:stretch>
        </p:blipFill>
        <p:spPr>
          <a:xfrm>
            <a:off x="1149950" y="501125"/>
            <a:ext cx="3309074" cy="2225075"/>
          </a:xfrm>
          <a:prstGeom prst="rect">
            <a:avLst/>
          </a:prstGeom>
          <a:noFill/>
          <a:ln>
            <a:noFill/>
          </a:ln>
        </p:spPr>
      </p:pic>
      <p:pic>
        <p:nvPicPr>
          <p:cNvPr id="158" name="Google Shape;158;p26"/>
          <p:cNvPicPr preferRelativeResize="0"/>
          <p:nvPr/>
        </p:nvPicPr>
        <p:blipFill>
          <a:blip r:embed="rId4">
            <a:alphaModFix/>
          </a:blip>
          <a:stretch>
            <a:fillRect/>
          </a:stretch>
        </p:blipFill>
        <p:spPr>
          <a:xfrm>
            <a:off x="4841525" y="501125"/>
            <a:ext cx="3362503" cy="2225075"/>
          </a:xfrm>
          <a:prstGeom prst="rect">
            <a:avLst/>
          </a:prstGeom>
          <a:noFill/>
          <a:ln>
            <a:noFill/>
          </a:ln>
        </p:spPr>
      </p:pic>
      <p:pic>
        <p:nvPicPr>
          <p:cNvPr id="159" name="Google Shape;159;p26"/>
          <p:cNvPicPr preferRelativeResize="0"/>
          <p:nvPr/>
        </p:nvPicPr>
        <p:blipFill>
          <a:blip r:embed="rId5">
            <a:alphaModFix/>
          </a:blip>
          <a:stretch>
            <a:fillRect/>
          </a:stretch>
        </p:blipFill>
        <p:spPr>
          <a:xfrm>
            <a:off x="1143775" y="2715973"/>
            <a:ext cx="3362500" cy="2309451"/>
          </a:xfrm>
          <a:prstGeom prst="rect">
            <a:avLst/>
          </a:prstGeom>
          <a:noFill/>
          <a:ln>
            <a:noFill/>
          </a:ln>
        </p:spPr>
      </p:pic>
      <p:pic>
        <p:nvPicPr>
          <p:cNvPr id="160" name="Google Shape;160;p26"/>
          <p:cNvPicPr preferRelativeResize="0"/>
          <p:nvPr/>
        </p:nvPicPr>
        <p:blipFill>
          <a:blip r:embed="rId6">
            <a:alphaModFix/>
          </a:blip>
          <a:stretch>
            <a:fillRect/>
          </a:stretch>
        </p:blipFill>
        <p:spPr>
          <a:xfrm>
            <a:off x="4888447" y="2715975"/>
            <a:ext cx="3268667" cy="2309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0" y="524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n" sz="1500">
                <a:solidFill>
                  <a:schemeClr val="dk2"/>
                </a:solidFill>
              </a:rPr>
              <a:t>Does Pokemon type impact attributes (height, weight) and base statistics (hp, xp, attack, defense, etc)? </a:t>
            </a:r>
            <a:endParaRPr sz="1500"/>
          </a:p>
          <a:p>
            <a:pPr indent="0" lvl="0" marL="0" rtl="0" algn="l">
              <a:spcBef>
                <a:spcPts val="0"/>
              </a:spcBef>
              <a:spcAft>
                <a:spcPts val="0"/>
              </a:spcAft>
              <a:buNone/>
            </a:pPr>
            <a:r>
              <a:t/>
            </a:r>
            <a:endParaRPr sz="1600"/>
          </a:p>
        </p:txBody>
      </p:sp>
      <p:pic>
        <p:nvPicPr>
          <p:cNvPr id="166" name="Google Shape;166;p27"/>
          <p:cNvPicPr preferRelativeResize="0"/>
          <p:nvPr/>
        </p:nvPicPr>
        <p:blipFill>
          <a:blip r:embed="rId3">
            <a:alphaModFix/>
          </a:blip>
          <a:stretch>
            <a:fillRect/>
          </a:stretch>
        </p:blipFill>
        <p:spPr>
          <a:xfrm>
            <a:off x="947244" y="569387"/>
            <a:ext cx="3362380" cy="2178825"/>
          </a:xfrm>
          <a:prstGeom prst="rect">
            <a:avLst/>
          </a:prstGeom>
          <a:noFill/>
          <a:ln>
            <a:noFill/>
          </a:ln>
        </p:spPr>
      </p:pic>
      <p:pic>
        <p:nvPicPr>
          <p:cNvPr id="167" name="Google Shape;167;p27"/>
          <p:cNvPicPr preferRelativeResize="0"/>
          <p:nvPr/>
        </p:nvPicPr>
        <p:blipFill>
          <a:blip r:embed="rId4">
            <a:alphaModFix/>
          </a:blip>
          <a:stretch>
            <a:fillRect/>
          </a:stretch>
        </p:blipFill>
        <p:spPr>
          <a:xfrm>
            <a:off x="4741600" y="569400"/>
            <a:ext cx="3496875" cy="2230900"/>
          </a:xfrm>
          <a:prstGeom prst="rect">
            <a:avLst/>
          </a:prstGeom>
          <a:noFill/>
          <a:ln>
            <a:noFill/>
          </a:ln>
        </p:spPr>
      </p:pic>
      <p:pic>
        <p:nvPicPr>
          <p:cNvPr id="168" name="Google Shape;168;p27"/>
          <p:cNvPicPr preferRelativeResize="0"/>
          <p:nvPr/>
        </p:nvPicPr>
        <p:blipFill>
          <a:blip r:embed="rId5">
            <a:alphaModFix/>
          </a:blip>
          <a:stretch>
            <a:fillRect/>
          </a:stretch>
        </p:blipFill>
        <p:spPr>
          <a:xfrm>
            <a:off x="829754" y="2713650"/>
            <a:ext cx="3783745" cy="2230900"/>
          </a:xfrm>
          <a:prstGeom prst="rect">
            <a:avLst/>
          </a:prstGeom>
          <a:noFill/>
          <a:ln>
            <a:noFill/>
          </a:ln>
        </p:spPr>
      </p:pic>
      <p:pic>
        <p:nvPicPr>
          <p:cNvPr id="169" name="Google Shape;169;p27"/>
          <p:cNvPicPr preferRelativeResize="0"/>
          <p:nvPr/>
        </p:nvPicPr>
        <p:blipFill>
          <a:blip r:embed="rId6">
            <a:alphaModFix/>
          </a:blip>
          <a:stretch>
            <a:fillRect/>
          </a:stretch>
        </p:blipFill>
        <p:spPr>
          <a:xfrm>
            <a:off x="4613493" y="2815887"/>
            <a:ext cx="3496880" cy="2178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1577"/>
              <a:t>Does a Pokemon having 2 types have a base advantage over a Pokemon having only 1 type?</a:t>
            </a:r>
            <a:endParaRPr b="1" sz="1577"/>
          </a:p>
          <a:p>
            <a:pPr indent="0" lvl="0" marL="0" rtl="0" algn="ctr">
              <a:spcBef>
                <a:spcPts val="0"/>
              </a:spcBef>
              <a:spcAft>
                <a:spcPts val="0"/>
              </a:spcAft>
              <a:buNone/>
            </a:pPr>
            <a:r>
              <a:rPr lang="en" sz="1800"/>
              <a:t>Yes...and maybe no</a:t>
            </a:r>
            <a:endParaRPr sz="1800"/>
          </a:p>
        </p:txBody>
      </p:sp>
      <p:pic>
        <p:nvPicPr>
          <p:cNvPr id="175" name="Google Shape;175;p28"/>
          <p:cNvPicPr preferRelativeResize="0"/>
          <p:nvPr/>
        </p:nvPicPr>
        <p:blipFill>
          <a:blip r:embed="rId3">
            <a:alphaModFix/>
          </a:blip>
          <a:stretch>
            <a:fillRect/>
          </a:stretch>
        </p:blipFill>
        <p:spPr>
          <a:xfrm>
            <a:off x="192650" y="661150"/>
            <a:ext cx="3441000" cy="2196050"/>
          </a:xfrm>
          <a:prstGeom prst="rect">
            <a:avLst/>
          </a:prstGeom>
          <a:noFill/>
          <a:ln>
            <a:noFill/>
          </a:ln>
        </p:spPr>
      </p:pic>
      <p:pic>
        <p:nvPicPr>
          <p:cNvPr id="176" name="Google Shape;176;p28"/>
          <p:cNvPicPr preferRelativeResize="0"/>
          <p:nvPr/>
        </p:nvPicPr>
        <p:blipFill>
          <a:blip r:embed="rId4">
            <a:alphaModFix/>
          </a:blip>
          <a:stretch>
            <a:fillRect/>
          </a:stretch>
        </p:blipFill>
        <p:spPr>
          <a:xfrm>
            <a:off x="335200" y="2604225"/>
            <a:ext cx="3441000" cy="2224249"/>
          </a:xfrm>
          <a:prstGeom prst="rect">
            <a:avLst/>
          </a:prstGeom>
          <a:noFill/>
          <a:ln>
            <a:noFill/>
          </a:ln>
        </p:spPr>
      </p:pic>
      <p:pic>
        <p:nvPicPr>
          <p:cNvPr id="177" name="Google Shape;177;p28"/>
          <p:cNvPicPr preferRelativeResize="0"/>
          <p:nvPr/>
        </p:nvPicPr>
        <p:blipFill>
          <a:blip r:embed="rId5">
            <a:alphaModFix/>
          </a:blip>
          <a:stretch>
            <a:fillRect/>
          </a:stretch>
        </p:blipFill>
        <p:spPr>
          <a:xfrm>
            <a:off x="4388500" y="783127"/>
            <a:ext cx="4250726" cy="3577251"/>
          </a:xfrm>
          <a:prstGeom prst="rect">
            <a:avLst/>
          </a:prstGeom>
          <a:noFill/>
          <a:ln>
            <a:noFill/>
          </a:ln>
        </p:spPr>
      </p:pic>
      <p:cxnSp>
        <p:nvCxnSpPr>
          <p:cNvPr id="178" name="Google Shape;178;p28"/>
          <p:cNvCxnSpPr/>
          <p:nvPr/>
        </p:nvCxnSpPr>
        <p:spPr>
          <a:xfrm flipH="1" rot="10800000">
            <a:off x="5193825" y="1973025"/>
            <a:ext cx="2919000" cy="9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36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020"/>
              <a:t>Summary, Conclusions and Hypothetical Next Steps</a:t>
            </a:r>
            <a:endParaRPr sz="2020"/>
          </a:p>
        </p:txBody>
      </p:sp>
      <p:sp>
        <p:nvSpPr>
          <p:cNvPr id="184" name="Google Shape;184;p29"/>
          <p:cNvSpPr txBox="1"/>
          <p:nvPr>
            <p:ph idx="1" type="body"/>
          </p:nvPr>
        </p:nvSpPr>
        <p:spPr>
          <a:xfrm>
            <a:off x="0" y="609350"/>
            <a:ext cx="9018900" cy="4403400"/>
          </a:xfrm>
          <a:prstGeom prst="rect">
            <a:avLst/>
          </a:prstGeom>
        </p:spPr>
        <p:txBody>
          <a:bodyPr anchorCtr="0" anchor="t" bIns="91425" lIns="91425" spcFirstLastPara="1" rIns="91425" wrap="square" tIns="91425">
            <a:normAutofit fontScale="70000" lnSpcReduction="20000"/>
          </a:bodyPr>
          <a:lstStyle/>
          <a:p>
            <a:pPr indent="-308610" lvl="0" marL="457200" rtl="0" algn="l">
              <a:spcBef>
                <a:spcPts val="0"/>
              </a:spcBef>
              <a:spcAft>
                <a:spcPts val="0"/>
              </a:spcAft>
              <a:buSzPct val="100000"/>
              <a:buChar char="●"/>
            </a:pPr>
            <a:r>
              <a:rPr lang="en"/>
              <a:t>Type distributions vary by generation-artifact of environment? </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There are also generational differences in base experience. Region/habitats?</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There are some (fairly weak) positive correlations between Pokemon attributes. </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Pokemon type impacts attributes and base stats. There are significant differences for some categories and for certain types (for example, rock and steel tend to diverge more from average Pokemon weight than other types) but not all types and parameters. </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Pokemon with 2 types tend to be heavier, taller, have higher: base hp, xp, attack and defense. However, type advantage matters! Having 2 types may infer both advantages and disadvantages! </a:t>
            </a:r>
            <a:endParaRPr/>
          </a:p>
          <a:p>
            <a:pPr indent="0" lvl="0" marL="457200" rtl="0" algn="l">
              <a:spcBef>
                <a:spcPts val="1200"/>
              </a:spcBef>
              <a:spcAft>
                <a:spcPts val="0"/>
              </a:spcAft>
              <a:buNone/>
            </a:pPr>
            <a:r>
              <a:t/>
            </a:r>
            <a:endParaRPr/>
          </a:p>
          <a:p>
            <a:pPr indent="-308610" lvl="0" marL="457200" rtl="0" algn="l">
              <a:spcBef>
                <a:spcPts val="1200"/>
              </a:spcBef>
              <a:spcAft>
                <a:spcPts val="0"/>
              </a:spcAft>
              <a:buSzPct val="100000"/>
              <a:buChar char="●"/>
            </a:pPr>
            <a:r>
              <a:rPr lang="en"/>
              <a:t>Some important factors not included (think evolutions, legendary and mythicals)-future research!</a:t>
            </a:r>
            <a:endParaRPr/>
          </a:p>
        </p:txBody>
      </p:sp>
      <p:pic>
        <p:nvPicPr>
          <p:cNvPr id="185" name="Google Shape;185;p29"/>
          <p:cNvPicPr preferRelativeResize="0"/>
          <p:nvPr/>
        </p:nvPicPr>
        <p:blipFill>
          <a:blip r:embed="rId3">
            <a:alphaModFix/>
          </a:blip>
          <a:stretch>
            <a:fillRect/>
          </a:stretch>
        </p:blipFill>
        <p:spPr>
          <a:xfrm>
            <a:off x="6589646" y="76925"/>
            <a:ext cx="2242652" cy="2242683"/>
          </a:xfrm>
          <a:prstGeom prst="rect">
            <a:avLst/>
          </a:prstGeom>
          <a:noFill/>
          <a:ln>
            <a:noFill/>
          </a:ln>
        </p:spPr>
      </p:pic>
      <p:sp>
        <p:nvSpPr>
          <p:cNvPr id="186" name="Google Shape;186;p29"/>
          <p:cNvSpPr txBox="1"/>
          <p:nvPr/>
        </p:nvSpPr>
        <p:spPr>
          <a:xfrm>
            <a:off x="60400" y="4835700"/>
            <a:ext cx="9018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Sleepy Snorlax pic credit:</a:t>
            </a:r>
            <a:r>
              <a:rPr lang="en" sz="800"/>
              <a:t>https://www.walpaperlist.com/2020/01/pokemon-go-wallpaper-snorlax.html</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0" y="-89500"/>
            <a:ext cx="8520600" cy="904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4000"/>
              <a:t>Background</a:t>
            </a:r>
            <a:endParaRPr sz="4000"/>
          </a:p>
        </p:txBody>
      </p:sp>
      <p:sp>
        <p:nvSpPr>
          <p:cNvPr id="62" name="Google Shape;62;p14"/>
          <p:cNvSpPr txBox="1"/>
          <p:nvPr>
            <p:ph idx="1" type="subTitle"/>
          </p:nvPr>
        </p:nvSpPr>
        <p:spPr>
          <a:xfrm>
            <a:off x="311700" y="714650"/>
            <a:ext cx="8520600" cy="2244600"/>
          </a:xfrm>
          <a:prstGeom prst="rect">
            <a:avLst/>
          </a:prstGeom>
        </p:spPr>
        <p:txBody>
          <a:bodyPr anchorCtr="0" anchor="t" bIns="91425" lIns="91425" spcFirstLastPara="1" rIns="91425" wrap="square" tIns="91425">
            <a:normAutofit fontScale="62500" lnSpcReduction="20000"/>
          </a:bodyPr>
          <a:lstStyle/>
          <a:p>
            <a:pPr indent="-307975" lvl="0" marL="457200" rtl="0" algn="l">
              <a:spcBef>
                <a:spcPts val="0"/>
              </a:spcBef>
              <a:spcAft>
                <a:spcPts val="0"/>
              </a:spcAft>
              <a:buSzPct val="100000"/>
              <a:buChar char="●"/>
            </a:pPr>
            <a:r>
              <a:rPr lang="en" sz="2000"/>
              <a:t>Began in the mid-1990s as an RPG for GameBoy</a:t>
            </a:r>
            <a:endParaRPr sz="2000"/>
          </a:p>
          <a:p>
            <a:pPr indent="0" lvl="0" marL="457200" rtl="0" algn="l">
              <a:spcBef>
                <a:spcPts val="0"/>
              </a:spcBef>
              <a:spcAft>
                <a:spcPts val="0"/>
              </a:spcAft>
              <a:buNone/>
            </a:pPr>
            <a:r>
              <a:t/>
            </a:r>
            <a:endParaRPr sz="2000"/>
          </a:p>
          <a:p>
            <a:pPr indent="-307975" lvl="0" marL="457200" rtl="0" algn="l">
              <a:spcBef>
                <a:spcPts val="0"/>
              </a:spcBef>
              <a:spcAft>
                <a:spcPts val="0"/>
              </a:spcAft>
              <a:buSzPct val="100000"/>
              <a:buChar char="●"/>
            </a:pPr>
            <a:r>
              <a:rPr lang="en" sz="2000"/>
              <a:t>Exploration, catching Pokemon, and fighting are primary game components</a:t>
            </a:r>
            <a:endParaRPr sz="2000"/>
          </a:p>
          <a:p>
            <a:pPr indent="0" lvl="0" marL="457200" rtl="0" algn="l">
              <a:spcBef>
                <a:spcPts val="0"/>
              </a:spcBef>
              <a:spcAft>
                <a:spcPts val="0"/>
              </a:spcAft>
              <a:buNone/>
            </a:pPr>
            <a:r>
              <a:t/>
            </a:r>
            <a:endParaRPr sz="2000"/>
          </a:p>
          <a:p>
            <a:pPr indent="-307975" lvl="0" marL="457200" rtl="0" algn="l">
              <a:spcBef>
                <a:spcPts val="0"/>
              </a:spcBef>
              <a:spcAft>
                <a:spcPts val="0"/>
              </a:spcAft>
              <a:buSzPct val="100000"/>
              <a:buChar char="●"/>
            </a:pPr>
            <a:r>
              <a:rPr lang="en" sz="2000"/>
              <a:t>Currently 8 generations (each belonging to a distinct region) with a total of 898 Pokemon</a:t>
            </a:r>
            <a:endParaRPr sz="2000"/>
          </a:p>
          <a:p>
            <a:pPr indent="0" lvl="0" marL="457200" rtl="0" algn="l">
              <a:spcBef>
                <a:spcPts val="0"/>
              </a:spcBef>
              <a:spcAft>
                <a:spcPts val="0"/>
              </a:spcAft>
              <a:buNone/>
            </a:pPr>
            <a:r>
              <a:t/>
            </a:r>
            <a:endParaRPr sz="2000"/>
          </a:p>
          <a:p>
            <a:pPr indent="-307975" lvl="0" marL="457200" rtl="0" algn="l">
              <a:spcBef>
                <a:spcPts val="0"/>
              </a:spcBef>
              <a:spcAft>
                <a:spcPts val="0"/>
              </a:spcAft>
              <a:buSzPct val="100000"/>
              <a:buChar char="●"/>
            </a:pPr>
            <a:r>
              <a:rPr lang="en" sz="2000"/>
              <a:t>Pokemon can be described by a number of numeric stats, including experience, hit points (HP), height, weight, and so on.  </a:t>
            </a:r>
            <a:endParaRPr sz="2000"/>
          </a:p>
          <a:p>
            <a:pPr indent="0" lvl="0" marL="457200" rtl="0" algn="l">
              <a:spcBef>
                <a:spcPts val="0"/>
              </a:spcBef>
              <a:spcAft>
                <a:spcPts val="0"/>
              </a:spcAft>
              <a:buNone/>
            </a:pPr>
            <a:r>
              <a:t/>
            </a:r>
            <a:endParaRPr sz="2000"/>
          </a:p>
          <a:p>
            <a:pPr indent="-307975" lvl="0" marL="457200" rtl="0" algn="l">
              <a:spcBef>
                <a:spcPts val="0"/>
              </a:spcBef>
              <a:spcAft>
                <a:spcPts val="0"/>
              </a:spcAft>
              <a:buSzPct val="100000"/>
              <a:buChar char="●"/>
            </a:pPr>
            <a:r>
              <a:rPr lang="en" sz="2000"/>
              <a:t>Non-numeric stats include move sets and type. </a:t>
            </a:r>
            <a:endParaRPr sz="2000"/>
          </a:p>
          <a:p>
            <a:pPr indent="0" lvl="0" marL="457200" rtl="0" algn="l">
              <a:spcBef>
                <a:spcPts val="0"/>
              </a:spcBef>
              <a:spcAft>
                <a:spcPts val="0"/>
              </a:spcAft>
              <a:buNone/>
            </a:pPr>
            <a:r>
              <a:t/>
            </a:r>
            <a:endParaRPr sz="2000"/>
          </a:p>
          <a:p>
            <a:pPr indent="-307975" lvl="0" marL="457200" rtl="0" algn="l">
              <a:spcBef>
                <a:spcPts val="0"/>
              </a:spcBef>
              <a:spcAft>
                <a:spcPts val="0"/>
              </a:spcAft>
              <a:buSzPct val="100000"/>
              <a:buChar char="●"/>
            </a:pPr>
            <a:r>
              <a:rPr lang="en" sz="2000"/>
              <a:t>Some Pokemon can also evolve into stronger, more powerful forms but we will not consider these differences here.</a:t>
            </a:r>
            <a:endParaRPr sz="2000"/>
          </a:p>
        </p:txBody>
      </p:sp>
      <p:pic>
        <p:nvPicPr>
          <p:cNvPr id="63" name="Google Shape;63;p14"/>
          <p:cNvPicPr preferRelativeResize="0"/>
          <p:nvPr/>
        </p:nvPicPr>
        <p:blipFill>
          <a:blip r:embed="rId3">
            <a:alphaModFix/>
          </a:blip>
          <a:stretch>
            <a:fillRect/>
          </a:stretch>
        </p:blipFill>
        <p:spPr>
          <a:xfrm>
            <a:off x="1470975" y="2728925"/>
            <a:ext cx="6007725" cy="2186800"/>
          </a:xfrm>
          <a:prstGeom prst="rect">
            <a:avLst/>
          </a:prstGeom>
          <a:noFill/>
          <a:ln>
            <a:noFill/>
          </a:ln>
        </p:spPr>
      </p:pic>
      <p:sp>
        <p:nvSpPr>
          <p:cNvPr id="64" name="Google Shape;64;p14"/>
          <p:cNvSpPr txBox="1"/>
          <p:nvPr/>
        </p:nvSpPr>
        <p:spPr>
          <a:xfrm>
            <a:off x="2974838" y="48357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https://bulbapedia.bulbagarden.net/wiki/Pokémon_world</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subTitle"/>
          </p:nvPr>
        </p:nvSpPr>
        <p:spPr>
          <a:xfrm>
            <a:off x="171125" y="870850"/>
            <a:ext cx="6452100" cy="3905400"/>
          </a:xfrm>
          <a:prstGeom prst="rect">
            <a:avLst/>
          </a:prstGeom>
        </p:spPr>
        <p:txBody>
          <a:bodyPr anchorCtr="0" anchor="t" bIns="91425" lIns="91425" spcFirstLastPara="1" rIns="91425" wrap="square" tIns="91425">
            <a:normAutofit fontScale="47500" lnSpcReduction="10000"/>
          </a:bodyPr>
          <a:lstStyle/>
          <a:p>
            <a:pPr indent="-313055" lvl="0" marL="457200" rtl="0" algn="l">
              <a:spcBef>
                <a:spcPts val="0"/>
              </a:spcBef>
              <a:spcAft>
                <a:spcPts val="0"/>
              </a:spcAft>
              <a:buSzPct val="100000"/>
              <a:buAutoNum type="arabicParenR"/>
            </a:pPr>
            <a:r>
              <a:rPr lang="en"/>
              <a:t>Does Pokemon type change across different generations and if so, how?</a:t>
            </a:r>
            <a:endParaRPr/>
          </a:p>
          <a:p>
            <a:pPr indent="0" lvl="0" marL="457200" rtl="0" algn="l">
              <a:spcBef>
                <a:spcPts val="0"/>
              </a:spcBef>
              <a:spcAft>
                <a:spcPts val="0"/>
              </a:spcAft>
              <a:buNone/>
            </a:pPr>
            <a:r>
              <a:t/>
            </a:r>
            <a:endParaRPr/>
          </a:p>
          <a:p>
            <a:pPr indent="-313055" lvl="0" marL="457200" rtl="0" algn="l">
              <a:spcBef>
                <a:spcPts val="0"/>
              </a:spcBef>
              <a:spcAft>
                <a:spcPts val="0"/>
              </a:spcAft>
              <a:buSzPct val="100000"/>
              <a:buAutoNum type="arabicParenR"/>
            </a:pPr>
            <a:r>
              <a:rPr lang="en"/>
              <a:t>Are there generational difference in Pokemon base experience?</a:t>
            </a:r>
            <a:endParaRPr/>
          </a:p>
          <a:p>
            <a:pPr indent="0" lvl="0" marL="457200" rtl="0" algn="l">
              <a:spcBef>
                <a:spcPts val="0"/>
              </a:spcBef>
              <a:spcAft>
                <a:spcPts val="0"/>
              </a:spcAft>
              <a:buNone/>
            </a:pPr>
            <a:r>
              <a:t/>
            </a:r>
            <a:endParaRPr/>
          </a:p>
          <a:p>
            <a:pPr indent="-313055" lvl="0" marL="457200" rtl="0" algn="l">
              <a:spcBef>
                <a:spcPts val="0"/>
              </a:spcBef>
              <a:spcAft>
                <a:spcPts val="0"/>
              </a:spcAft>
              <a:buSzPct val="100000"/>
              <a:buAutoNum type="arabicParenR"/>
            </a:pPr>
            <a:r>
              <a:rPr lang="en"/>
              <a:t>How are the different Pokemon attributes (for example, height, weight) related to one another and do they impact stats such as base experience, attack, and defense?</a:t>
            </a:r>
            <a:endParaRPr/>
          </a:p>
          <a:p>
            <a:pPr indent="0" lvl="0" marL="457200" rtl="0" algn="l">
              <a:spcBef>
                <a:spcPts val="0"/>
              </a:spcBef>
              <a:spcAft>
                <a:spcPts val="0"/>
              </a:spcAft>
              <a:buNone/>
            </a:pPr>
            <a:r>
              <a:t/>
            </a:r>
            <a:endParaRPr/>
          </a:p>
          <a:p>
            <a:pPr indent="-313055" lvl="0" marL="457200" rtl="0" algn="l">
              <a:spcBef>
                <a:spcPts val="0"/>
              </a:spcBef>
              <a:spcAft>
                <a:spcPts val="0"/>
              </a:spcAft>
              <a:buSzPct val="100000"/>
              <a:buAutoNum type="arabicParenR"/>
            </a:pPr>
            <a:r>
              <a:rPr lang="en"/>
              <a:t>Does Pokemon type impact attributes (height, weight) and base statistics (hp, xp, attack, defense, etc)? </a:t>
            </a:r>
            <a:endParaRPr/>
          </a:p>
          <a:p>
            <a:pPr indent="0" lvl="0" marL="457200" rtl="0" algn="l">
              <a:spcBef>
                <a:spcPts val="0"/>
              </a:spcBef>
              <a:spcAft>
                <a:spcPts val="0"/>
              </a:spcAft>
              <a:buNone/>
            </a:pPr>
            <a:r>
              <a:t/>
            </a:r>
            <a:endParaRPr/>
          </a:p>
          <a:p>
            <a:pPr indent="-313055" lvl="0" marL="457200" rtl="0" algn="l">
              <a:spcBef>
                <a:spcPts val="0"/>
              </a:spcBef>
              <a:spcAft>
                <a:spcPts val="0"/>
              </a:spcAft>
              <a:buSzPct val="100000"/>
              <a:buAutoNum type="arabicParenR"/>
            </a:pPr>
            <a:r>
              <a:rPr lang="en"/>
              <a:t>Do Pokemon that have 2 types have an advantage (in terms of base stats or height/weight) over Pokemon that only have one type?</a:t>
            </a:r>
            <a:endParaRPr/>
          </a:p>
          <a:p>
            <a:pPr indent="0" lvl="0" marL="457200" rtl="0" algn="l">
              <a:spcBef>
                <a:spcPts val="0"/>
              </a:spcBef>
              <a:spcAft>
                <a:spcPts val="0"/>
              </a:spcAft>
              <a:buNone/>
            </a:pPr>
            <a:r>
              <a:t/>
            </a:r>
            <a:endParaRPr/>
          </a:p>
          <a:p>
            <a:pPr indent="0" lvl="0" marL="457200" rtl="0" algn="ctr">
              <a:spcBef>
                <a:spcPts val="0"/>
              </a:spcBef>
              <a:spcAft>
                <a:spcPts val="0"/>
              </a:spcAft>
              <a:buNone/>
            </a:pPr>
            <a:r>
              <a:t/>
            </a:r>
            <a:endParaRPr/>
          </a:p>
          <a:p>
            <a:pPr indent="0" lvl="0" marL="457200" rtl="0" algn="ctr">
              <a:spcBef>
                <a:spcPts val="0"/>
              </a:spcBef>
              <a:spcAft>
                <a:spcPts val="0"/>
              </a:spcAft>
              <a:buNone/>
            </a:pPr>
            <a:r>
              <a:rPr b="1" lang="en"/>
              <a:t>Questions for future research:</a:t>
            </a:r>
            <a:endParaRPr b="1"/>
          </a:p>
          <a:p>
            <a:pPr indent="0" lvl="0" marL="457200" rtl="0" algn="ctr">
              <a:spcBef>
                <a:spcPts val="0"/>
              </a:spcBef>
              <a:spcAft>
                <a:spcPts val="0"/>
              </a:spcAft>
              <a:buNone/>
            </a:pPr>
            <a:r>
              <a:rPr lang="en"/>
              <a:t>How do base stats differ for Pokemon compared to their highest evolution?</a:t>
            </a:r>
            <a:endParaRPr/>
          </a:p>
          <a:p>
            <a:pPr indent="0" lvl="0" marL="457200" rtl="0" algn="ctr">
              <a:spcBef>
                <a:spcPts val="0"/>
              </a:spcBef>
              <a:spcAft>
                <a:spcPts val="0"/>
              </a:spcAft>
              <a:buNone/>
            </a:pPr>
            <a:r>
              <a:t/>
            </a:r>
            <a:endParaRPr/>
          </a:p>
          <a:p>
            <a:pPr indent="0" lvl="0" marL="457200" rtl="0" algn="ctr">
              <a:spcBef>
                <a:spcPts val="0"/>
              </a:spcBef>
              <a:spcAft>
                <a:spcPts val="0"/>
              </a:spcAft>
              <a:buNone/>
            </a:pPr>
            <a:r>
              <a:rPr lang="en"/>
              <a:t>Are legendary and mythical Pokemon base statistics different than “regular” Pokemon?</a:t>
            </a:r>
            <a:endParaRPr/>
          </a:p>
        </p:txBody>
      </p:sp>
      <p:sp>
        <p:nvSpPr>
          <p:cNvPr id="70" name="Google Shape;70;p15"/>
          <p:cNvSpPr txBox="1"/>
          <p:nvPr/>
        </p:nvSpPr>
        <p:spPr>
          <a:xfrm>
            <a:off x="281825" y="70450"/>
            <a:ext cx="8550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t>Questions</a:t>
            </a:r>
            <a:endParaRPr sz="4000"/>
          </a:p>
        </p:txBody>
      </p:sp>
      <p:pic>
        <p:nvPicPr>
          <p:cNvPr id="71" name="Google Shape;71;p15"/>
          <p:cNvPicPr preferRelativeResize="0"/>
          <p:nvPr/>
        </p:nvPicPr>
        <p:blipFill rotWithShape="1">
          <a:blip r:embed="rId3">
            <a:alphaModFix/>
          </a:blip>
          <a:srcRect b="0" l="22339" r="18733" t="0"/>
          <a:stretch/>
        </p:blipFill>
        <p:spPr>
          <a:xfrm>
            <a:off x="6542600" y="1269125"/>
            <a:ext cx="2405675" cy="2605250"/>
          </a:xfrm>
          <a:prstGeom prst="rect">
            <a:avLst/>
          </a:prstGeom>
          <a:noFill/>
          <a:ln>
            <a:noFill/>
          </a:ln>
        </p:spPr>
      </p:pic>
      <p:sp>
        <p:nvSpPr>
          <p:cNvPr id="72" name="Google Shape;72;p15"/>
          <p:cNvSpPr txBox="1"/>
          <p:nvPr/>
        </p:nvSpPr>
        <p:spPr>
          <a:xfrm>
            <a:off x="6542600" y="3947025"/>
            <a:ext cx="265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https://www.goodfon.com/wallpaper/detective-pikachu-detective-pikachu-figure-art-pokemon-magni.html</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0" y="145325"/>
            <a:ext cx="7082100" cy="87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Pokemon Types - All Generations</a:t>
            </a:r>
            <a:endParaRPr/>
          </a:p>
        </p:txBody>
      </p:sp>
      <p:pic>
        <p:nvPicPr>
          <p:cNvPr id="78" name="Google Shape;78;p16"/>
          <p:cNvPicPr preferRelativeResize="0"/>
          <p:nvPr/>
        </p:nvPicPr>
        <p:blipFill>
          <a:blip r:embed="rId3">
            <a:alphaModFix/>
          </a:blip>
          <a:stretch>
            <a:fillRect/>
          </a:stretch>
        </p:blipFill>
        <p:spPr>
          <a:xfrm>
            <a:off x="7081950" y="-8425"/>
            <a:ext cx="1967550" cy="1479600"/>
          </a:xfrm>
          <a:prstGeom prst="rect">
            <a:avLst/>
          </a:prstGeom>
          <a:noFill/>
          <a:ln>
            <a:noFill/>
          </a:ln>
        </p:spPr>
      </p:pic>
      <p:pic>
        <p:nvPicPr>
          <p:cNvPr id="79" name="Google Shape;79;p16"/>
          <p:cNvPicPr preferRelativeResize="0"/>
          <p:nvPr/>
        </p:nvPicPr>
        <p:blipFill>
          <a:blip r:embed="rId4">
            <a:alphaModFix/>
          </a:blip>
          <a:stretch>
            <a:fillRect/>
          </a:stretch>
        </p:blipFill>
        <p:spPr>
          <a:xfrm>
            <a:off x="0" y="1017725"/>
            <a:ext cx="4395749" cy="3437274"/>
          </a:xfrm>
          <a:prstGeom prst="rect">
            <a:avLst/>
          </a:prstGeom>
          <a:noFill/>
          <a:ln>
            <a:noFill/>
          </a:ln>
        </p:spPr>
      </p:pic>
      <p:pic>
        <p:nvPicPr>
          <p:cNvPr id="80" name="Google Shape;80;p16"/>
          <p:cNvPicPr preferRelativeResize="0"/>
          <p:nvPr/>
        </p:nvPicPr>
        <p:blipFill>
          <a:blip r:embed="rId5">
            <a:alphaModFix/>
          </a:blip>
          <a:stretch>
            <a:fillRect/>
          </a:stretch>
        </p:blipFill>
        <p:spPr>
          <a:xfrm>
            <a:off x="4488155" y="1706225"/>
            <a:ext cx="4655844" cy="3437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 y="1297168"/>
            <a:ext cx="4688400" cy="3731581"/>
          </a:xfrm>
          <a:prstGeom prst="rect">
            <a:avLst/>
          </a:prstGeom>
          <a:noFill/>
          <a:ln>
            <a:noFill/>
          </a:ln>
        </p:spPr>
      </p:pic>
      <p:sp>
        <p:nvSpPr>
          <p:cNvPr id="86" name="Google Shape;86;p17"/>
          <p:cNvSpPr txBox="1"/>
          <p:nvPr>
            <p:ph type="title"/>
          </p:nvPr>
        </p:nvSpPr>
        <p:spPr>
          <a:xfrm>
            <a:off x="311700" y="0"/>
            <a:ext cx="8520600" cy="101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Pokemon Types - 1st Generation (Kanto region)</a:t>
            </a:r>
            <a:endParaRPr/>
          </a:p>
        </p:txBody>
      </p:sp>
      <p:pic>
        <p:nvPicPr>
          <p:cNvPr id="87" name="Google Shape;87;p17"/>
          <p:cNvPicPr preferRelativeResize="0"/>
          <p:nvPr/>
        </p:nvPicPr>
        <p:blipFill>
          <a:blip r:embed="rId4">
            <a:alphaModFix/>
          </a:blip>
          <a:stretch>
            <a:fillRect/>
          </a:stretch>
        </p:blipFill>
        <p:spPr>
          <a:xfrm>
            <a:off x="796500" y="1715050"/>
            <a:ext cx="1876500" cy="1388600"/>
          </a:xfrm>
          <a:prstGeom prst="rect">
            <a:avLst/>
          </a:prstGeom>
          <a:noFill/>
          <a:ln>
            <a:noFill/>
          </a:ln>
        </p:spPr>
      </p:pic>
      <p:pic>
        <p:nvPicPr>
          <p:cNvPr id="88" name="Google Shape;88;p17"/>
          <p:cNvPicPr preferRelativeResize="0"/>
          <p:nvPr/>
        </p:nvPicPr>
        <p:blipFill>
          <a:blip r:embed="rId5">
            <a:alphaModFix/>
          </a:blip>
          <a:stretch>
            <a:fillRect/>
          </a:stretch>
        </p:blipFill>
        <p:spPr>
          <a:xfrm>
            <a:off x="4572000" y="1017725"/>
            <a:ext cx="4571999" cy="35572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0" y="0"/>
            <a:ext cx="7830000" cy="143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Pokemon Types - 5th and 6th Generations</a:t>
            </a:r>
            <a:endParaRPr/>
          </a:p>
          <a:p>
            <a:pPr indent="0" lvl="0" marL="0" rtl="0" algn="ctr">
              <a:spcBef>
                <a:spcPts val="0"/>
              </a:spcBef>
              <a:spcAft>
                <a:spcPts val="0"/>
              </a:spcAft>
              <a:buNone/>
            </a:pPr>
            <a:r>
              <a:rPr lang="en"/>
              <a:t>(Unova and Kalos regions)</a:t>
            </a:r>
            <a:endParaRPr/>
          </a:p>
        </p:txBody>
      </p:sp>
      <p:pic>
        <p:nvPicPr>
          <p:cNvPr id="94" name="Google Shape;94;p18"/>
          <p:cNvPicPr preferRelativeResize="0"/>
          <p:nvPr/>
        </p:nvPicPr>
        <p:blipFill>
          <a:blip r:embed="rId3">
            <a:alphaModFix/>
          </a:blip>
          <a:stretch>
            <a:fillRect/>
          </a:stretch>
        </p:blipFill>
        <p:spPr>
          <a:xfrm>
            <a:off x="7668010" y="-2"/>
            <a:ext cx="1475990" cy="1107000"/>
          </a:xfrm>
          <a:prstGeom prst="rect">
            <a:avLst/>
          </a:prstGeom>
          <a:noFill/>
          <a:ln>
            <a:noFill/>
          </a:ln>
        </p:spPr>
      </p:pic>
      <p:pic>
        <p:nvPicPr>
          <p:cNvPr id="95" name="Google Shape;95;p18"/>
          <p:cNvPicPr preferRelativeResize="0"/>
          <p:nvPr/>
        </p:nvPicPr>
        <p:blipFill>
          <a:blip r:embed="rId4">
            <a:alphaModFix/>
          </a:blip>
          <a:stretch>
            <a:fillRect/>
          </a:stretch>
        </p:blipFill>
        <p:spPr>
          <a:xfrm>
            <a:off x="0" y="1437450"/>
            <a:ext cx="4444640" cy="3447101"/>
          </a:xfrm>
          <a:prstGeom prst="rect">
            <a:avLst/>
          </a:prstGeom>
          <a:noFill/>
          <a:ln>
            <a:noFill/>
          </a:ln>
        </p:spPr>
      </p:pic>
      <p:pic>
        <p:nvPicPr>
          <p:cNvPr id="96" name="Google Shape;96;p18"/>
          <p:cNvPicPr preferRelativeResize="0"/>
          <p:nvPr/>
        </p:nvPicPr>
        <p:blipFill>
          <a:blip r:embed="rId5">
            <a:alphaModFix/>
          </a:blip>
          <a:stretch>
            <a:fillRect/>
          </a:stretch>
        </p:blipFill>
        <p:spPr>
          <a:xfrm>
            <a:off x="4699350" y="1437450"/>
            <a:ext cx="4444651" cy="35396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Pokemon Types - 7th Generation (Alola region)</a:t>
            </a:r>
            <a:endParaRPr/>
          </a:p>
        </p:txBody>
      </p:sp>
      <p:pic>
        <p:nvPicPr>
          <p:cNvPr id="102" name="Google Shape;102;p19"/>
          <p:cNvPicPr preferRelativeResize="0"/>
          <p:nvPr/>
        </p:nvPicPr>
        <p:blipFill>
          <a:blip r:embed="rId3">
            <a:alphaModFix/>
          </a:blip>
          <a:stretch>
            <a:fillRect/>
          </a:stretch>
        </p:blipFill>
        <p:spPr>
          <a:xfrm>
            <a:off x="0" y="1215180"/>
            <a:ext cx="4572000" cy="3525670"/>
          </a:xfrm>
          <a:prstGeom prst="rect">
            <a:avLst/>
          </a:prstGeom>
          <a:noFill/>
          <a:ln>
            <a:noFill/>
          </a:ln>
        </p:spPr>
      </p:pic>
      <p:pic>
        <p:nvPicPr>
          <p:cNvPr id="103" name="Google Shape;103;p19"/>
          <p:cNvPicPr preferRelativeResize="0"/>
          <p:nvPr/>
        </p:nvPicPr>
        <p:blipFill>
          <a:blip r:embed="rId4">
            <a:alphaModFix/>
          </a:blip>
          <a:stretch>
            <a:fillRect/>
          </a:stretch>
        </p:blipFill>
        <p:spPr>
          <a:xfrm>
            <a:off x="4428000" y="1532256"/>
            <a:ext cx="4716001" cy="3611243"/>
          </a:xfrm>
          <a:prstGeom prst="rect">
            <a:avLst/>
          </a:prstGeom>
          <a:noFill/>
          <a:ln>
            <a:noFill/>
          </a:ln>
        </p:spPr>
      </p:pic>
      <p:pic>
        <p:nvPicPr>
          <p:cNvPr id="104" name="Google Shape;104;p19"/>
          <p:cNvPicPr preferRelativeResize="0"/>
          <p:nvPr/>
        </p:nvPicPr>
        <p:blipFill>
          <a:blip r:embed="rId5">
            <a:alphaModFix/>
          </a:blip>
          <a:stretch>
            <a:fillRect/>
          </a:stretch>
        </p:blipFill>
        <p:spPr>
          <a:xfrm>
            <a:off x="5334634" y="1986699"/>
            <a:ext cx="1811366" cy="1170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does the data show us?</a:t>
            </a:r>
            <a:endParaRPr/>
          </a:p>
        </p:txBody>
      </p:sp>
      <p:sp>
        <p:nvSpPr>
          <p:cNvPr id="110" name="Google Shape;110;p20"/>
          <p:cNvSpPr txBox="1"/>
          <p:nvPr>
            <p:ph idx="1" type="body"/>
          </p:nvPr>
        </p:nvSpPr>
        <p:spPr>
          <a:xfrm>
            <a:off x="311700" y="648000"/>
            <a:ext cx="8520600" cy="440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Overall, the most common type is water, followed by normal, then grass</a:t>
            </a:r>
            <a:endParaRPr/>
          </a:p>
          <a:p>
            <a:pPr indent="-342900" lvl="0" marL="457200" rtl="0" algn="l">
              <a:spcBef>
                <a:spcPts val="0"/>
              </a:spcBef>
              <a:spcAft>
                <a:spcPts val="0"/>
              </a:spcAft>
              <a:buSzPts val="1800"/>
              <a:buChar char="●"/>
            </a:pPr>
            <a:r>
              <a:rPr lang="en"/>
              <a:t>The least frequent types overall are flying and fairy</a:t>
            </a:r>
            <a:endParaRPr/>
          </a:p>
          <a:p>
            <a:pPr indent="-342900" lvl="0" marL="457200" rtl="0" algn="l">
              <a:spcBef>
                <a:spcPts val="0"/>
              </a:spcBef>
              <a:spcAft>
                <a:spcPts val="0"/>
              </a:spcAft>
              <a:buSzPts val="1800"/>
              <a:buChar char="●"/>
            </a:pPr>
            <a:r>
              <a:rPr lang="en"/>
              <a:t>The majority of Pokemon have only one type, </a:t>
            </a:r>
            <a:r>
              <a:rPr b="1" lang="en"/>
              <a:t>but </a:t>
            </a:r>
            <a:r>
              <a:rPr lang="en"/>
              <a:t>for those that have a two types, the most common secondary type overall is flying.</a:t>
            </a:r>
            <a:endParaRPr/>
          </a:p>
          <a:p>
            <a:pPr indent="-342900" lvl="0" marL="457200" rtl="0" algn="l">
              <a:spcBef>
                <a:spcPts val="0"/>
              </a:spcBef>
              <a:spcAft>
                <a:spcPts val="0"/>
              </a:spcAft>
              <a:buSzPts val="1800"/>
              <a:buChar char="●"/>
            </a:pPr>
            <a:r>
              <a:rPr lang="en"/>
              <a:t>The first few generations fall in line with these overall trends</a:t>
            </a:r>
            <a:endParaRPr/>
          </a:p>
          <a:p>
            <a:pPr indent="-342900" lvl="0" marL="457200" rtl="0" algn="l">
              <a:spcBef>
                <a:spcPts val="0"/>
              </a:spcBef>
              <a:spcAft>
                <a:spcPts val="0"/>
              </a:spcAft>
              <a:buSzPts val="1800"/>
              <a:buChar char="●"/>
            </a:pPr>
            <a:r>
              <a:rPr lang="en"/>
              <a:t>Generational typing trends start diverging from the overall trends with Gen 4</a:t>
            </a:r>
            <a:endParaRPr/>
          </a:p>
          <a:p>
            <a:pPr indent="-317500" lvl="1" marL="914400" rtl="0" algn="l">
              <a:spcBef>
                <a:spcPts val="0"/>
              </a:spcBef>
              <a:spcAft>
                <a:spcPts val="0"/>
              </a:spcAft>
              <a:buSzPts val="1400"/>
              <a:buChar char="○"/>
            </a:pPr>
            <a:r>
              <a:rPr lang="en"/>
              <a:t>Most common Gen 4 type = normal, followed by water and grass</a:t>
            </a:r>
            <a:endParaRPr/>
          </a:p>
          <a:p>
            <a:pPr indent="-317500" lvl="1" marL="914400" rtl="0" algn="l">
              <a:spcBef>
                <a:spcPts val="0"/>
              </a:spcBef>
              <a:spcAft>
                <a:spcPts val="0"/>
              </a:spcAft>
              <a:buSzPts val="1400"/>
              <a:buChar char="○"/>
            </a:pPr>
            <a:r>
              <a:rPr lang="en"/>
              <a:t>Most </a:t>
            </a:r>
            <a:r>
              <a:rPr lang="en"/>
              <a:t>common</a:t>
            </a:r>
            <a:r>
              <a:rPr lang="en"/>
              <a:t> Gen 5 type = bug, followed by water and normal</a:t>
            </a:r>
            <a:endParaRPr/>
          </a:p>
          <a:p>
            <a:pPr indent="-317500" lvl="1" marL="914400" rtl="0" algn="l">
              <a:spcBef>
                <a:spcPts val="0"/>
              </a:spcBef>
              <a:spcAft>
                <a:spcPts val="0"/>
              </a:spcAft>
              <a:buSzPts val="1400"/>
              <a:buChar char="○"/>
            </a:pPr>
            <a:r>
              <a:rPr lang="en"/>
              <a:t>Most </a:t>
            </a:r>
            <a:r>
              <a:rPr lang="en"/>
              <a:t>common</a:t>
            </a:r>
            <a:r>
              <a:rPr lang="en"/>
              <a:t> Gen 6 type = fairy, followed by fire and rock</a:t>
            </a:r>
            <a:endParaRPr/>
          </a:p>
          <a:p>
            <a:pPr indent="-342900" lvl="0" marL="457200" rtl="0" algn="l">
              <a:spcBef>
                <a:spcPts val="0"/>
              </a:spcBef>
              <a:spcAft>
                <a:spcPts val="0"/>
              </a:spcAft>
              <a:buSzPts val="1800"/>
              <a:buChar char="●"/>
            </a:pPr>
            <a:r>
              <a:rPr lang="en"/>
              <a:t>… And Generations 7 and 8 diverge even more</a:t>
            </a:r>
            <a:endParaRPr/>
          </a:p>
          <a:p>
            <a:pPr indent="-317500" lvl="1" marL="914400" rtl="0" algn="l">
              <a:spcBef>
                <a:spcPts val="0"/>
              </a:spcBef>
              <a:spcAft>
                <a:spcPts val="0"/>
              </a:spcAft>
              <a:buSzPts val="1400"/>
              <a:buChar char="○"/>
            </a:pPr>
            <a:r>
              <a:rPr lang="en"/>
              <a:t>Most common primary Gen 7 types = grass and normal</a:t>
            </a:r>
            <a:endParaRPr/>
          </a:p>
          <a:p>
            <a:pPr indent="-317500" lvl="1" marL="914400" rtl="0" algn="l">
              <a:spcBef>
                <a:spcPts val="0"/>
              </a:spcBef>
              <a:spcAft>
                <a:spcPts val="0"/>
              </a:spcAft>
              <a:buSzPts val="1400"/>
              <a:buChar char="○"/>
            </a:pPr>
            <a:r>
              <a:rPr lang="en"/>
              <a:t>Most </a:t>
            </a:r>
            <a:r>
              <a:rPr lang="en"/>
              <a:t>common</a:t>
            </a:r>
            <a:r>
              <a:rPr lang="en"/>
              <a:t> secondary Gen 7 type = fairy</a:t>
            </a:r>
            <a:endParaRPr/>
          </a:p>
          <a:p>
            <a:pPr indent="-317500" lvl="1" marL="914400" rtl="0" algn="l">
              <a:spcBef>
                <a:spcPts val="0"/>
              </a:spcBef>
              <a:spcAft>
                <a:spcPts val="0"/>
              </a:spcAft>
              <a:buSzPts val="1400"/>
              <a:buChar char="○"/>
            </a:pPr>
            <a:r>
              <a:rPr lang="en"/>
              <a:t>Most common primary Gen 8 types = electric and water</a:t>
            </a:r>
            <a:endParaRPr/>
          </a:p>
          <a:p>
            <a:pPr indent="-317500" lvl="1" marL="914400" rtl="0" algn="l">
              <a:spcBef>
                <a:spcPts val="0"/>
              </a:spcBef>
              <a:spcAft>
                <a:spcPts val="0"/>
              </a:spcAft>
              <a:buSzPts val="1400"/>
              <a:buChar char="○"/>
            </a:pPr>
            <a:r>
              <a:rPr lang="en"/>
              <a:t>Most common secondary Gen 8 type = dragon</a:t>
            </a:r>
            <a:endParaRPr/>
          </a:p>
        </p:txBody>
      </p:sp>
      <p:pic>
        <p:nvPicPr>
          <p:cNvPr id="111" name="Google Shape;111;p20"/>
          <p:cNvPicPr preferRelativeResize="0"/>
          <p:nvPr/>
        </p:nvPicPr>
        <p:blipFill>
          <a:blip r:embed="rId3">
            <a:alphaModFix/>
          </a:blip>
          <a:stretch>
            <a:fillRect/>
          </a:stretch>
        </p:blipFill>
        <p:spPr>
          <a:xfrm>
            <a:off x="6412500" y="3379400"/>
            <a:ext cx="2731500" cy="176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67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Generational Differences: Base Experience</a:t>
            </a:r>
            <a:endParaRPr/>
          </a:p>
        </p:txBody>
      </p:sp>
      <p:pic>
        <p:nvPicPr>
          <p:cNvPr id="117" name="Google Shape;117;p21"/>
          <p:cNvPicPr preferRelativeResize="0"/>
          <p:nvPr/>
        </p:nvPicPr>
        <p:blipFill>
          <a:blip r:embed="rId3">
            <a:alphaModFix/>
          </a:blip>
          <a:stretch>
            <a:fillRect/>
          </a:stretch>
        </p:blipFill>
        <p:spPr>
          <a:xfrm>
            <a:off x="84900" y="639725"/>
            <a:ext cx="3679121" cy="2064925"/>
          </a:xfrm>
          <a:prstGeom prst="rect">
            <a:avLst/>
          </a:prstGeom>
          <a:noFill/>
          <a:ln>
            <a:noFill/>
          </a:ln>
        </p:spPr>
      </p:pic>
      <p:pic>
        <p:nvPicPr>
          <p:cNvPr id="118" name="Google Shape;118;p21"/>
          <p:cNvPicPr preferRelativeResize="0"/>
          <p:nvPr/>
        </p:nvPicPr>
        <p:blipFill>
          <a:blip r:embed="rId4">
            <a:alphaModFix/>
          </a:blip>
          <a:stretch>
            <a:fillRect/>
          </a:stretch>
        </p:blipFill>
        <p:spPr>
          <a:xfrm>
            <a:off x="4572000" y="639725"/>
            <a:ext cx="3952525" cy="2064915"/>
          </a:xfrm>
          <a:prstGeom prst="rect">
            <a:avLst/>
          </a:prstGeom>
          <a:noFill/>
          <a:ln>
            <a:noFill/>
          </a:ln>
        </p:spPr>
      </p:pic>
      <p:pic>
        <p:nvPicPr>
          <p:cNvPr id="119" name="Google Shape;119;p21"/>
          <p:cNvPicPr preferRelativeResize="0"/>
          <p:nvPr/>
        </p:nvPicPr>
        <p:blipFill>
          <a:blip r:embed="rId5">
            <a:alphaModFix/>
          </a:blip>
          <a:stretch>
            <a:fillRect/>
          </a:stretch>
        </p:blipFill>
        <p:spPr>
          <a:xfrm>
            <a:off x="126837" y="2983275"/>
            <a:ext cx="3595250" cy="1908450"/>
          </a:xfrm>
          <a:prstGeom prst="rect">
            <a:avLst/>
          </a:prstGeom>
          <a:noFill/>
          <a:ln>
            <a:noFill/>
          </a:ln>
        </p:spPr>
      </p:pic>
      <p:sp>
        <p:nvSpPr>
          <p:cNvPr id="120" name="Google Shape;120;p21"/>
          <p:cNvSpPr txBox="1"/>
          <p:nvPr/>
        </p:nvSpPr>
        <p:spPr>
          <a:xfrm>
            <a:off x="5319000" y="2704650"/>
            <a:ext cx="39525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3rd Gen = Hoenn region</a:t>
            </a:r>
            <a:endParaRPr/>
          </a:p>
          <a:p>
            <a:pPr indent="-317500" lvl="1" marL="914400" rtl="0" algn="l">
              <a:spcBef>
                <a:spcPts val="0"/>
              </a:spcBef>
              <a:spcAft>
                <a:spcPts val="0"/>
              </a:spcAft>
              <a:buSzPts val="1400"/>
              <a:buChar char="○"/>
            </a:pPr>
            <a:r>
              <a:rPr lang="en"/>
              <a:t>Wide variety of habitats (mountains, deserts, etc.)</a:t>
            </a:r>
            <a:endParaRPr/>
          </a:p>
          <a:p>
            <a:pPr indent="-317500" lvl="0" marL="457200" rtl="0" algn="l">
              <a:spcBef>
                <a:spcPts val="0"/>
              </a:spcBef>
              <a:spcAft>
                <a:spcPts val="0"/>
              </a:spcAft>
              <a:buSzPts val="1400"/>
              <a:buChar char="●"/>
            </a:pPr>
            <a:r>
              <a:rPr lang="en"/>
              <a:t>7th Gen = Alola region</a:t>
            </a:r>
            <a:endParaRPr/>
          </a:p>
          <a:p>
            <a:pPr indent="-317500" lvl="1" marL="914400" rtl="0" algn="l">
              <a:spcBef>
                <a:spcPts val="0"/>
              </a:spcBef>
              <a:spcAft>
                <a:spcPts val="0"/>
              </a:spcAft>
              <a:buSzPts val="1400"/>
              <a:buChar char="○"/>
            </a:pPr>
            <a:r>
              <a:rPr lang="en"/>
              <a:t>Based on Hawaiian islands </a:t>
            </a:r>
            <a:endParaRPr/>
          </a:p>
          <a:p>
            <a:pPr indent="-317500" lvl="1" marL="914400" rtl="0" algn="l">
              <a:spcBef>
                <a:spcPts val="0"/>
              </a:spcBef>
              <a:spcAft>
                <a:spcPts val="0"/>
              </a:spcAft>
              <a:buSzPts val="1400"/>
              <a:buChar char="○"/>
            </a:pPr>
            <a:r>
              <a:rPr lang="en"/>
              <a:t>Certain developed regional adaptations to the climate (ex. Alolan Exeggutor is super tall and skinny)</a:t>
            </a:r>
            <a:endParaRPr/>
          </a:p>
        </p:txBody>
      </p:sp>
      <p:pic>
        <p:nvPicPr>
          <p:cNvPr id="121" name="Google Shape;121;p21"/>
          <p:cNvPicPr preferRelativeResize="0"/>
          <p:nvPr/>
        </p:nvPicPr>
        <p:blipFill>
          <a:blip r:embed="rId6">
            <a:alphaModFix/>
          </a:blip>
          <a:stretch>
            <a:fillRect/>
          </a:stretch>
        </p:blipFill>
        <p:spPr>
          <a:xfrm>
            <a:off x="3371000" y="3307500"/>
            <a:ext cx="2416000" cy="135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